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318" r:id="rId2"/>
    <p:sldId id="329" r:id="rId3"/>
    <p:sldId id="339" r:id="rId4"/>
    <p:sldId id="340" r:id="rId5"/>
    <p:sldId id="341" r:id="rId6"/>
    <p:sldId id="334" r:id="rId7"/>
    <p:sldId id="337" r:id="rId8"/>
    <p:sldId id="348" r:id="rId9"/>
    <p:sldId id="349" r:id="rId10"/>
    <p:sldId id="350" r:id="rId11"/>
    <p:sldId id="347" r:id="rId12"/>
    <p:sldId id="346" r:id="rId13"/>
    <p:sldId id="333" r:id="rId14"/>
    <p:sldId id="338" r:id="rId15"/>
  </p:sldIdLst>
  <p:sldSz cx="12188825" cy="6858000"/>
  <p:notesSz cx="6858000" cy="9144000"/>
  <p:custDataLst>
    <p:tags r:id="rId18"/>
  </p:custDataLst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1018">
          <p15:clr>
            <a:srgbClr val="A4A3A4"/>
          </p15:clr>
        </p15:guide>
        <p15:guide id="5" orient="horz" pos="3886">
          <p15:clr>
            <a:srgbClr val="A4A3A4"/>
          </p15:clr>
        </p15:guide>
        <p15:guide id="6" orient="horz" pos="2928">
          <p15:clr>
            <a:srgbClr val="A4A3A4"/>
          </p15:clr>
        </p15:guide>
        <p15:guide id="7" orient="horz" pos="3072">
          <p15:clr>
            <a:srgbClr val="A4A3A4"/>
          </p15:clr>
        </p15:guide>
        <p15:guide id="8" orient="horz" pos="407">
          <p15:clr>
            <a:srgbClr val="A4A3A4"/>
          </p15:clr>
        </p15:guide>
        <p15:guide id="9" pos="3839">
          <p15:clr>
            <a:srgbClr val="A4A3A4"/>
          </p15:clr>
        </p15:guide>
        <p15:guide id="10" pos="959">
          <p15:clr>
            <a:srgbClr val="A4A3A4"/>
          </p15:clr>
        </p15:guide>
        <p15:guide id="11" pos="7151">
          <p15:clr>
            <a:srgbClr val="A4A3A4"/>
          </p15:clr>
        </p15:guide>
        <p15:guide id="12" pos="671">
          <p15:clr>
            <a:srgbClr val="A4A3A4"/>
          </p15:clr>
        </p15:guide>
        <p15:guide id="13" pos="4991">
          <p15:clr>
            <a:srgbClr val="A4A3A4"/>
          </p15:clr>
        </p15:guide>
        <p15:guide id="14" pos="7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282"/>
    <a:srgbClr val="6E90FE"/>
    <a:srgbClr val="8086FC"/>
    <a:srgbClr val="6D6DFB"/>
    <a:srgbClr val="4E78F0"/>
    <a:srgbClr val="F0932C"/>
    <a:srgbClr val="92C610"/>
    <a:srgbClr val="9FD812"/>
    <a:srgbClr val="E05F2C"/>
    <a:srgbClr val="0ABE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29" autoAdjust="0"/>
  </p:normalViewPr>
  <p:slideViewPr>
    <p:cSldViewPr showGuides="1">
      <p:cViewPr varScale="1">
        <p:scale>
          <a:sx n="78" d="100"/>
          <a:sy n="78" d="100"/>
        </p:scale>
        <p:origin x="180" y="64"/>
      </p:cViewPr>
      <p:guideLst>
        <p:guide orient="horz" pos="2160"/>
        <p:guide orient="horz" pos="4030"/>
        <p:guide orient="horz" pos="1152"/>
        <p:guide orient="horz" pos="1018"/>
        <p:guide orient="horz" pos="3886"/>
        <p:guide orient="horz" pos="2928"/>
        <p:guide orient="horz" pos="3072"/>
        <p:guide orient="horz" pos="407"/>
        <p:guide pos="3839"/>
        <p:guide pos="959"/>
        <p:guide pos="7151"/>
        <p:guide pos="671"/>
        <p:guide pos="4991"/>
        <p:guide pos="70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37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FA93956-1D04-445D-9901-E7A40675B5DD}" type="datetime2">
              <a:rPr lang="zh-TW" altLang="en-US" smtClean="0">
                <a:latin typeface="細明體" panose="02020509000000000000" pitchFamily="49" charset="-120"/>
                <a:ea typeface="細明體" panose="02020509000000000000" pitchFamily="49" charset="-120"/>
              </a:rPr>
              <a:t>2021年1月11日</a:t>
            </a:fld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F8ED99B-9732-49FC-9C16-B56FEB1B1092}" type="slidenum">
              <a:rPr lang="en-US" altLang="zh-TW" smtClean="0">
                <a:latin typeface="細明體" panose="02020509000000000000" pitchFamily="49" charset="-120"/>
                <a:ea typeface="細明體" panose="02020509000000000000" pitchFamily="49" charset="-120"/>
              </a:rPr>
              <a:t>‹#›</a:t>
            </a:fld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14662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9F2F9F3D-E91E-42BF-BABD-4236380FE7CF}" type="datetime2">
              <a:rPr lang="zh-TW" altLang="en-US" smtClean="0"/>
              <a:pPr/>
              <a:t>2021年1月11日</a:t>
            </a:fld>
            <a:endParaRPr lang="zh-TW" altLang="en-US" dirty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F93199CD-3E1B-4AE6-990F-76F925F5EA9F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0824" y="1600200"/>
            <a:ext cx="5945188" cy="3048000"/>
          </a:xfrm>
        </p:spPr>
        <p:txBody>
          <a:bodyPr rtlCol="0" anchor="b">
            <a:normAutofit/>
          </a:bodyPr>
          <a:lstStyle>
            <a:lvl1pPr>
              <a:lnSpc>
                <a:spcPct val="100000"/>
              </a:lnSpc>
              <a:defRPr sz="66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520825" y="4898572"/>
            <a:ext cx="5945187" cy="1270453"/>
          </a:xfrm>
        </p:spPr>
        <p:txBody>
          <a:bodyPr rtlCol="0">
            <a:noAutofit/>
          </a:bodyPr>
          <a:lstStyle>
            <a:lvl1pPr marL="0" indent="0" algn="l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TW" altLang="en-US" dirty="0"/>
              <a:t>編輯母片副標題樣式</a:t>
            </a:r>
          </a:p>
        </p:txBody>
      </p:sp>
      <p:cxnSp>
        <p:nvCxnSpPr>
          <p:cNvPr id="6" name="直線接點 5"/>
          <p:cNvCxnSpPr/>
          <p:nvPr/>
        </p:nvCxnSpPr>
        <p:spPr>
          <a:xfrm>
            <a:off x="1658936" y="4782971"/>
            <a:ext cx="56546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群組 4"/>
          <p:cNvGrpSpPr/>
          <p:nvPr userDrawn="1"/>
        </p:nvGrpSpPr>
        <p:grpSpPr>
          <a:xfrm>
            <a:off x="7923213" y="0"/>
            <a:ext cx="4265612" cy="6858000"/>
            <a:chOff x="7923213" y="0"/>
            <a:chExt cx="4265612" cy="6858000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23213" y="0"/>
              <a:ext cx="4265612" cy="6858000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7923213" y="0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50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2pPr>
            <a:lvl3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3pPr>
            <a:lvl4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4pPr>
            <a:lvl5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5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92F28AD4-2115-4C9F-B52B-E99A9AEEA133}" type="datetime2">
              <a:rPr lang="zh-TW" altLang="en-US" smtClean="0"/>
              <a:pPr/>
              <a:t>2021年1月11日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2A013F82-EE5E-44EE-A61D-E31C6657F26F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 hasCustomPrompt="1"/>
          </p:nvPr>
        </p:nvSpPr>
        <p:spPr>
          <a:xfrm>
            <a:off x="9523412" y="646112"/>
            <a:ext cx="1828801" cy="5522913"/>
          </a:xfrm>
        </p:spPr>
        <p:txBody>
          <a:bodyPr vert="eaVert" rtlCol="0"/>
          <a:lstStyle>
            <a:lvl1pPr>
              <a:defRPr>
                <a:solidFill>
                  <a:schemeClr val="accent1">
                    <a:lumMod val="50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 dirty="0"/>
              <a:t>按一下以編輯母片標題</a:t>
            </a:r>
            <a:br>
              <a:rPr lang="en-US" altLang="zh-TW" dirty="0"/>
            </a:br>
            <a:r>
              <a:rPr lang="zh-TW" altLang="en-US" dirty="0"/>
              <a:t>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522412" y="646112"/>
            <a:ext cx="7620000" cy="5522913"/>
          </a:xfrm>
        </p:spPr>
        <p:txBody>
          <a:bodyPr vert="eaVert"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2pPr>
            <a:lvl3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3pPr>
            <a:lvl4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4pPr>
            <a:lvl5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5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1D8AE890-1712-49FA-AD40-39AAC7D9F039}" type="datetime2">
              <a:rPr lang="zh-TW" altLang="en-US" smtClean="0"/>
              <a:pPr/>
              <a:t>2021年1月11日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2A013F82-EE5E-44EE-A61D-E31C6657F26F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cxnSp>
        <p:nvCxnSpPr>
          <p:cNvPr id="7" name="直線接點​​ 6"/>
          <p:cNvCxnSpPr/>
          <p:nvPr/>
        </p:nvCxnSpPr>
        <p:spPr>
          <a:xfrm>
            <a:off x="9371012" y="762000"/>
            <a:ext cx="0" cy="5334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50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2pPr>
            <a:lvl3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3pPr>
            <a:lvl4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4pPr>
            <a:lvl5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5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8676CEB6-13E2-451A-8B4E-C1E606A9A7D4}" type="datetime2">
              <a:rPr lang="zh-TW" altLang="en-US" smtClean="0"/>
              <a:pPr/>
              <a:t>2021年1月11日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2A013F82-EE5E-44EE-A61D-E31C6657F26F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cxnSp>
        <p:nvCxnSpPr>
          <p:cNvPr id="7" name="直線接點​​ 6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2410" y="2237096"/>
            <a:ext cx="8229601" cy="2411103"/>
          </a:xfrm>
        </p:spPr>
        <p:txBody>
          <a:bodyPr rtlCol="0" anchor="b">
            <a:normAutofit/>
          </a:bodyPr>
          <a:lstStyle>
            <a:lvl1pPr algn="l">
              <a:lnSpc>
                <a:spcPct val="80000"/>
              </a:lnSpc>
              <a:defRPr sz="4800" b="0" cap="none" baseline="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522412" y="4876800"/>
            <a:ext cx="8229601" cy="1292225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grpSp>
        <p:nvGrpSpPr>
          <p:cNvPr id="7" name="群組 6"/>
          <p:cNvGrpSpPr/>
          <p:nvPr userDrawn="1"/>
        </p:nvGrpSpPr>
        <p:grpSpPr>
          <a:xfrm>
            <a:off x="11123611" y="0"/>
            <a:ext cx="1065214" cy="6868886"/>
            <a:chOff x="11123611" y="0"/>
            <a:chExt cx="1065214" cy="6868886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23611" y="0"/>
              <a:ext cx="1065213" cy="685800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11123612" y="10886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30D2E204-A293-4848-B81D-D34B73B6398E}" type="datetime2">
              <a:rPr lang="zh-TW" altLang="en-US" smtClean="0"/>
              <a:pPr/>
              <a:t>2021年1月11日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2A013F82-EE5E-44EE-A61D-E31C6657F26F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cxnSp>
        <p:nvCxnSpPr>
          <p:cNvPr id="9" name="直線接點​​ 8"/>
          <p:cNvCxnSpPr/>
          <p:nvPr/>
        </p:nvCxnSpPr>
        <p:spPr>
          <a:xfrm>
            <a:off x="1658936" y="4782971"/>
            <a:ext cx="80168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 rtlCol="0"/>
          <a:lstStyle>
            <a:lvl1pPr>
              <a:defRPr>
                <a:solidFill>
                  <a:schemeClr val="accent1">
                    <a:lumMod val="50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488168" y="1984248"/>
            <a:ext cx="4800600" cy="4187952"/>
          </a:xfrm>
        </p:spPr>
        <p:txBody>
          <a:bodyPr rtlCol="0">
            <a:normAutofit/>
          </a:bodyPr>
          <a:lstStyle>
            <a:lvl1pPr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>
              <a:defRPr sz="2000">
                <a:latin typeface="細明體" panose="02020509000000000000" pitchFamily="49" charset="-120"/>
                <a:ea typeface="細明體" panose="02020509000000000000" pitchFamily="49" charset="-120"/>
              </a:defRPr>
            </a:lvl2pPr>
            <a:lvl3pPr>
              <a:defRPr sz="1800">
                <a:latin typeface="細明體" panose="02020509000000000000" pitchFamily="49" charset="-120"/>
                <a:ea typeface="細明體" panose="02020509000000000000" pitchFamily="49" charset="-120"/>
              </a:defRPr>
            </a:lvl3pPr>
            <a:lvl4pPr>
              <a:defRPr sz="1600">
                <a:latin typeface="細明體" panose="02020509000000000000" pitchFamily="49" charset="-120"/>
                <a:ea typeface="細明體" panose="02020509000000000000" pitchFamily="49" charset="-120"/>
              </a:defRPr>
            </a:lvl4pPr>
            <a:lvl5pPr>
              <a:defRPr sz="1600">
                <a:latin typeface="細明體" panose="02020509000000000000" pitchFamily="49" charset="-120"/>
                <a:ea typeface="細明體" panose="02020509000000000000" pitchFamily="49" charset="-12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551612" y="1984248"/>
            <a:ext cx="4800601" cy="4187952"/>
          </a:xfrm>
        </p:spPr>
        <p:txBody>
          <a:bodyPr rtlCol="0">
            <a:normAutofit/>
          </a:bodyPr>
          <a:lstStyle>
            <a:lvl1pPr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>
              <a:defRPr sz="2000">
                <a:latin typeface="細明體" panose="02020509000000000000" pitchFamily="49" charset="-120"/>
                <a:ea typeface="細明體" panose="02020509000000000000" pitchFamily="49" charset="-120"/>
              </a:defRPr>
            </a:lvl2pPr>
            <a:lvl3pPr>
              <a:defRPr sz="1800">
                <a:latin typeface="細明體" panose="02020509000000000000" pitchFamily="49" charset="-120"/>
                <a:ea typeface="細明體" panose="02020509000000000000" pitchFamily="49" charset="-120"/>
              </a:defRPr>
            </a:lvl3pPr>
            <a:lvl4pPr>
              <a:defRPr sz="1600">
                <a:latin typeface="細明體" panose="02020509000000000000" pitchFamily="49" charset="-120"/>
                <a:ea typeface="細明體" panose="02020509000000000000" pitchFamily="49" charset="-120"/>
              </a:defRPr>
            </a:lvl4pPr>
            <a:lvl5pPr>
              <a:defRPr sz="1600">
                <a:latin typeface="細明體" panose="02020509000000000000" pitchFamily="49" charset="-120"/>
                <a:ea typeface="細明體" panose="02020509000000000000" pitchFamily="49" charset="-12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1D91F5F6-3401-4910-A513-DDD03BC86E7C}" type="datetime2">
              <a:rPr lang="zh-TW" altLang="en-US" smtClean="0"/>
              <a:pPr/>
              <a:t>2021年1月11日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2A013F82-EE5E-44EE-A61D-E31C6657F26F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cxnSp>
        <p:nvCxnSpPr>
          <p:cNvPr id="8" name="直線接點 7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 rtlCol="0"/>
          <a:lstStyle>
            <a:lvl1pPr>
              <a:defRPr>
                <a:solidFill>
                  <a:schemeClr val="accent1">
                    <a:lumMod val="50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522413" y="1828800"/>
            <a:ext cx="4800600" cy="838200"/>
          </a:xfrm>
        </p:spPr>
        <p:txBody>
          <a:bodyPr rtlCol="0"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800600" cy="3425825"/>
          </a:xfrm>
        </p:spPr>
        <p:txBody>
          <a:bodyPr rtlCol="0">
            <a:normAutofit/>
          </a:bodyPr>
          <a:lstStyle>
            <a:lvl1pPr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>
              <a:defRPr sz="2000">
                <a:latin typeface="細明體" panose="02020509000000000000" pitchFamily="49" charset="-120"/>
                <a:ea typeface="細明體" panose="02020509000000000000" pitchFamily="49" charset="-120"/>
              </a:defRPr>
            </a:lvl2pPr>
            <a:lvl3pPr>
              <a:defRPr sz="1800">
                <a:latin typeface="細明體" panose="02020509000000000000" pitchFamily="49" charset="-120"/>
                <a:ea typeface="細明體" panose="02020509000000000000" pitchFamily="49" charset="-120"/>
              </a:defRPr>
            </a:lvl3pPr>
            <a:lvl4pPr>
              <a:defRPr sz="1600">
                <a:latin typeface="細明體" panose="02020509000000000000" pitchFamily="49" charset="-120"/>
                <a:ea typeface="細明體" panose="02020509000000000000" pitchFamily="49" charset="-120"/>
              </a:defRPr>
            </a:lvl4pPr>
            <a:lvl5pPr>
              <a:defRPr sz="1600">
                <a:latin typeface="細明體" panose="02020509000000000000" pitchFamily="49" charset="-120"/>
                <a:ea typeface="細明體" panose="02020509000000000000" pitchFamily="49" charset="-12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551613" y="1828800"/>
            <a:ext cx="4800600" cy="838200"/>
          </a:xfrm>
        </p:spPr>
        <p:txBody>
          <a:bodyPr rtlCol="0"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551613" y="2743200"/>
            <a:ext cx="4800600" cy="3425825"/>
          </a:xfrm>
        </p:spPr>
        <p:txBody>
          <a:bodyPr rtlCol="0">
            <a:normAutofit/>
          </a:bodyPr>
          <a:lstStyle>
            <a:lvl1pPr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>
              <a:defRPr sz="2000">
                <a:latin typeface="細明體" panose="02020509000000000000" pitchFamily="49" charset="-120"/>
                <a:ea typeface="細明體" panose="02020509000000000000" pitchFamily="49" charset="-120"/>
              </a:defRPr>
            </a:lvl2pPr>
            <a:lvl3pPr>
              <a:defRPr sz="1800">
                <a:latin typeface="細明體" panose="02020509000000000000" pitchFamily="49" charset="-120"/>
                <a:ea typeface="細明體" panose="02020509000000000000" pitchFamily="49" charset="-120"/>
              </a:defRPr>
            </a:lvl3pPr>
            <a:lvl4pPr>
              <a:defRPr sz="1600">
                <a:latin typeface="細明體" panose="02020509000000000000" pitchFamily="49" charset="-120"/>
                <a:ea typeface="細明體" panose="02020509000000000000" pitchFamily="49" charset="-120"/>
              </a:defRPr>
            </a:lvl4pPr>
            <a:lvl5pPr>
              <a:defRPr sz="1600">
                <a:latin typeface="細明體" panose="02020509000000000000" pitchFamily="49" charset="-120"/>
                <a:ea typeface="細明體" panose="02020509000000000000" pitchFamily="49" charset="-12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2B444DC7-ADB0-4978-BF0F-B39FD20752F5}" type="datetime2">
              <a:rPr lang="zh-TW" altLang="en-US" smtClean="0"/>
              <a:pPr/>
              <a:t>2021年1月11日</a:t>
            </a:fld>
            <a:endParaRPr lang="zh-TW" altLang="en-US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2A013F82-EE5E-44EE-A61D-E31C6657F26F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cxnSp>
        <p:nvCxnSpPr>
          <p:cNvPr id="10" name="直線接點 9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AA1BF26-B929-4E79-9900-33DCD1376B14}" type="datetime2">
              <a:rPr lang="zh-TW" altLang="en-US" smtClean="0"/>
              <a:pPr/>
              <a:t>2021年1月11日</a:t>
            </a:fld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TW" smtClean="0"/>
              <a:t>‹#›</a:t>
            </a:fld>
            <a:endParaRPr lang="zh-TW" altLang="en-US" dirty="0"/>
          </a:p>
        </p:txBody>
      </p:sp>
      <p:cxnSp>
        <p:nvCxnSpPr>
          <p:cNvPr id="6" name="直線接點 5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E4DD751-DAC6-45E4-A2A4-67A4BEEF3EFB}" type="datetime2">
              <a:rPr lang="zh-TW" altLang="en-US" smtClean="0"/>
              <a:pPr/>
              <a:t>2021年1月11日</a:t>
            </a:fld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7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accent1">
                    <a:lumMod val="50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6094414" y="685800"/>
            <a:ext cx="5257799" cy="5486400"/>
          </a:xfrm>
        </p:spPr>
        <p:txBody>
          <a:bodyPr rtlCol="0">
            <a:normAutofit/>
          </a:bodyPr>
          <a:lstStyle>
            <a:lvl1pPr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>
              <a:defRPr sz="2000">
                <a:latin typeface="細明體" panose="02020509000000000000" pitchFamily="49" charset="-120"/>
                <a:ea typeface="細明體" panose="02020509000000000000" pitchFamily="49" charset="-120"/>
              </a:defRPr>
            </a:lvl2pPr>
            <a:lvl3pPr>
              <a:defRPr sz="1800">
                <a:latin typeface="細明體" panose="02020509000000000000" pitchFamily="49" charset="-120"/>
                <a:ea typeface="細明體" panose="02020509000000000000" pitchFamily="49" charset="-120"/>
              </a:defRPr>
            </a:lvl3pPr>
            <a:lvl4pPr>
              <a:defRPr sz="1600">
                <a:latin typeface="細明體" panose="02020509000000000000" pitchFamily="49" charset="-120"/>
                <a:ea typeface="細明體" panose="02020509000000000000" pitchFamily="49" charset="-120"/>
              </a:defRPr>
            </a:lvl4pPr>
            <a:lvl5pPr>
              <a:defRPr sz="1600">
                <a:latin typeface="細明體" panose="02020509000000000000" pitchFamily="49" charset="-120"/>
                <a:ea typeface="細明體" panose="02020509000000000000" pitchFamily="49" charset="-12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20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92B948B6-691C-4FA9-933A-615911B8448D}" type="datetime2">
              <a:rPr lang="zh-TW" altLang="en-US" smtClean="0"/>
              <a:pPr/>
              <a:t>2021年1月11日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2A013F82-EE5E-44EE-A61D-E31C6657F26F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cxnSp>
        <p:nvCxnSpPr>
          <p:cNvPr id="8" name="直線接點 7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8"/>
          </a:xfrm>
        </p:spPr>
        <p:txBody>
          <a:bodyPr rtlCol="0" anchor="b">
            <a:normAutofit/>
          </a:bodyPr>
          <a:lstStyle>
            <a:lvl1pPr algn="l">
              <a:lnSpc>
                <a:spcPct val="100000"/>
              </a:lnSpc>
              <a:defRPr sz="4000" b="0" i="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6025925" y="-50118"/>
            <a:ext cx="6172198" cy="6857999"/>
          </a:xfrm>
          <a:solidFill>
            <a:schemeClr val="bg2"/>
          </a:solidFill>
          <a:effectLst>
            <a:outerShdw blurRad="152400" dist="50800" dir="10800000" algn="r" rotWithShape="0">
              <a:prstClr val="black">
                <a:alpha val="25000"/>
              </a:prst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cxnSp>
        <p:nvCxnSpPr>
          <p:cNvPr id="10" name="直線接點 9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9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522413" y="198120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 dirty="0"/>
              <a:t>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5954834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8228011" y="6400800"/>
            <a:ext cx="154865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E707B1B1-639C-4919-8F92-DF5E80F57C52}" type="datetime2">
              <a:rPr lang="zh-TW" altLang="en-US" smtClean="0"/>
              <a:pPr/>
              <a:t>2021年1月11日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285411" y="6400800"/>
            <a:ext cx="106680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2A013F82-EE5E-44EE-A61D-E31C6657F26F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065213" cy="6858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" y="0"/>
            <a:ext cx="1065213" cy="6858000"/>
          </a:xfrm>
          <a:prstGeom prst="rect">
            <a:avLst/>
          </a:prstGeom>
          <a:gradFill flip="none" rotWithShape="1">
            <a:gsLst>
              <a:gs pos="75000">
                <a:schemeClr val="tx2">
                  <a:alpha val="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50000"/>
            </a:schemeClr>
          </a:solidFill>
          <a:latin typeface="細明體" panose="02020509000000000000" pitchFamily="49" charset="-120"/>
          <a:ea typeface="細明體" panose="02020509000000000000" pitchFamily="49" charset="-120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1pPr>
      <a:lvl2pPr marL="511175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細明體" panose="02020509000000000000" pitchFamily="49" charset="-120"/>
          <a:ea typeface="+mn-ea"/>
          <a:cs typeface="+mn-cs"/>
        </a:defRPr>
      </a:lvl2pPr>
      <a:lvl3pPr marL="68580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細明體" panose="02020509000000000000" pitchFamily="49" charset="-120"/>
          <a:ea typeface="+mn-ea"/>
          <a:cs typeface="+mn-cs"/>
        </a:defRPr>
      </a:lvl3pPr>
      <a:lvl4pPr marL="860425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細明體" panose="02020509000000000000" pitchFamily="49" charset="-120"/>
          <a:ea typeface="+mn-ea"/>
          <a:cs typeface="+mn-cs"/>
        </a:defRPr>
      </a:lvl4pPr>
      <a:lvl5pPr marL="1033463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細明體" panose="02020509000000000000" pitchFamily="49" charset="-120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0824" y="1600200"/>
            <a:ext cx="5945188" cy="3048000"/>
          </a:xfrm>
        </p:spPr>
        <p:txBody>
          <a:bodyPr rtlCol="0">
            <a:normAutofit/>
          </a:bodyPr>
          <a:lstStyle/>
          <a:p>
            <a:r>
              <a:rPr lang="en-US" altLang="zh-TW" sz="4400" dirty="0">
                <a:latin typeface="+mj-lt"/>
              </a:rPr>
              <a:t>Final Project- S &amp;P 500 Prediction-Group1</a:t>
            </a:r>
            <a:endParaRPr lang="zh-TW" altLang="en-US" sz="4400" dirty="0">
              <a:latin typeface="+mj-lt"/>
              <a:ea typeface="細明體" panose="02020509000000000000" pitchFamily="49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副標題</a:t>
            </a:r>
          </a:p>
        </p:txBody>
      </p:sp>
    </p:spTree>
    <p:extLst>
      <p:ext uri="{BB962C8B-B14F-4D97-AF65-F5344CB8AC3E}">
        <p14:creationId xmlns:p14="http://schemas.microsoft.com/office/powerpoint/2010/main" val="232011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預留位置 6"/>
          <p:cNvSpPr>
            <a:spLocks noGrp="1"/>
          </p:cNvSpPr>
          <p:nvPr>
            <p:ph type="body" idx="1"/>
          </p:nvPr>
        </p:nvSpPr>
        <p:spPr>
          <a:xfrm>
            <a:off x="1629916" y="980728"/>
            <a:ext cx="4800600" cy="838200"/>
          </a:xfrm>
        </p:spPr>
        <p:txBody>
          <a:bodyPr rtlCol="0"/>
          <a:lstStyle/>
          <a:p>
            <a:pPr rtl="0"/>
            <a:r>
              <a:rPr lang="en-US" altLang="zh-TW" sz="3200" dirty="0">
                <a:latin typeface="+mj-lt"/>
              </a:rPr>
              <a:t>LSTM</a:t>
            </a:r>
            <a:endParaRPr lang="zh-TW" altLang="en-US" sz="3200" dirty="0">
              <a:latin typeface="+mj-lt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243473C-C813-491D-B723-B9CC39B849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15" y="2063635"/>
            <a:ext cx="4680000" cy="4680000"/>
          </a:xfrm>
        </p:spPr>
      </p:pic>
      <p:sp>
        <p:nvSpPr>
          <p:cNvPr id="9" name="文字預留位置 8"/>
          <p:cNvSpPr>
            <a:spLocks noGrp="1"/>
          </p:cNvSpPr>
          <p:nvPr>
            <p:ph type="body" sz="quarter" idx="3"/>
          </p:nvPr>
        </p:nvSpPr>
        <p:spPr>
          <a:xfrm>
            <a:off x="6555113" y="836712"/>
            <a:ext cx="4800600" cy="838200"/>
          </a:xfrm>
        </p:spPr>
        <p:txBody>
          <a:bodyPr rtlCol="0"/>
          <a:lstStyle/>
          <a:p>
            <a:pPr lvl="0">
              <a:buClr>
                <a:srgbClr val="303030">
                  <a:lumMod val="90000"/>
                  <a:lumOff val="10000"/>
                </a:srgbClr>
              </a:buClr>
            </a:pPr>
            <a:r>
              <a:rPr lang="en-US" altLang="zh-TW" sz="3200" dirty="0" err="1">
                <a:solidFill>
                  <a:srgbClr val="000000"/>
                </a:solidFill>
                <a:latin typeface="Cambria"/>
              </a:rPr>
              <a:t>RamdomForest</a:t>
            </a:r>
            <a:endParaRPr lang="zh-TW" altLang="en-US" sz="3200" dirty="0">
              <a:solidFill>
                <a:srgbClr val="000000"/>
              </a:solidFill>
              <a:latin typeface="Cambria"/>
            </a:endParaRPr>
          </a:p>
        </p:txBody>
      </p:sp>
      <p:pic>
        <p:nvPicPr>
          <p:cNvPr id="13" name="內容版面配置區 3">
            <a:extLst>
              <a:ext uri="{FF2B5EF4-FFF2-40B4-BE49-F238E27FC236}">
                <a16:creationId xmlns:a16="http://schemas.microsoft.com/office/drawing/2014/main" id="{CFE1C695-E258-443C-84D6-2983123C1A64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467" y="2063636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20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>
              <a:lnSpc>
                <a:spcPct val="100000"/>
              </a:lnSpc>
            </a:pPr>
            <a:r>
              <a:rPr lang="en-US" altLang="zh-TW" sz="3200" dirty="0">
                <a:latin typeface="+mj-lt"/>
              </a:rPr>
              <a:t>RMSE/RSE/</a:t>
            </a:r>
            <a:r>
              <a:rPr lang="en-US" altLang="zh-TW" sz="3200" dirty="0" err="1">
                <a:latin typeface="+mj-lt"/>
              </a:rPr>
              <a:t>Rsquare</a:t>
            </a:r>
            <a:endParaRPr lang="zh-TW" altLang="en-US" sz="3200" dirty="0">
              <a:latin typeface="+mj-lt"/>
              <a:ea typeface="細明體" panose="02020509000000000000" pitchFamily="49" charset="-12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8A7F4D62-4DC0-4FFE-81A0-9BB33D687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567" y="645428"/>
            <a:ext cx="4584589" cy="2755631"/>
          </a:xfrm>
          <a:prstGeom prst="rect">
            <a:avLst/>
          </a:prstGeom>
        </p:spPr>
      </p:pic>
      <p:pic>
        <p:nvPicPr>
          <p:cNvPr id="24" name="內容版面配置區 23">
            <a:extLst>
              <a:ext uri="{FF2B5EF4-FFF2-40B4-BE49-F238E27FC236}">
                <a16:creationId xmlns:a16="http://schemas.microsoft.com/office/drawing/2014/main" id="{2A8F7974-BB17-4973-831D-B856494D1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87567" y="3573016"/>
            <a:ext cx="4584589" cy="27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4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A4CD07-7715-4AD8-94A4-1D6A60D4A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Demo</a:t>
            </a:r>
            <a:endParaRPr lang="zh-TW" altLang="en-US" dirty="0">
              <a:latin typeface="+mj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BD1BF1-CA0D-4766-A7C9-136891EB1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361CF0F-FAE2-48C1-ADF2-1AB8F5432EF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938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ea typeface="細明體" panose="02020509000000000000" pitchFamily="49" charset="-120"/>
              </a:rPr>
              <a:t>新增投影片標題 </a:t>
            </a:r>
            <a:r>
              <a:rPr lang="en-US" altLang="zh-TW" dirty="0">
                <a:ea typeface="細明體" panose="02020509000000000000" pitchFamily="49" charset="-120"/>
              </a:rPr>
              <a:t>- 1</a:t>
            </a:r>
            <a:endParaRPr lang="zh-TW" altLang="en-US" dirty="0">
              <a:ea typeface="細明體" panose="02020509000000000000" pitchFamily="49" charset="-120"/>
            </a:endParaRPr>
          </a:p>
        </p:txBody>
      </p:sp>
      <p:sp>
        <p:nvSpPr>
          <p:cNvPr id="4" name="文字預留位置 3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400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>
              <a:lnSpc>
                <a:spcPct val="100000"/>
              </a:lnSpc>
            </a:pPr>
            <a:r>
              <a:rPr lang="en-US" altLang="zh-TW" dirty="0">
                <a:latin typeface="+mj-lt"/>
              </a:rPr>
              <a:t>The end</a:t>
            </a:r>
            <a:endParaRPr lang="zh-TW" altLang="en-US" dirty="0">
              <a:latin typeface="+mj-lt"/>
              <a:ea typeface="細明體" panose="02020509000000000000" pitchFamily="49" charset="-120"/>
            </a:endParaRPr>
          </a:p>
        </p:txBody>
      </p:sp>
      <p:pic>
        <p:nvPicPr>
          <p:cNvPr id="4" name="圖片版面配置區 3">
            <a:extLst>
              <a:ext uri="{FF2B5EF4-FFF2-40B4-BE49-F238E27FC236}">
                <a16:creationId xmlns:a16="http://schemas.microsoft.com/office/drawing/2014/main" id="{6ECA432E-4ED6-4BDF-8CE8-430015690E7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0000" r="20000"/>
          <a:stretch>
            <a:fillRect/>
          </a:stretch>
        </p:blipFill>
        <p:spPr>
          <a:xfrm>
            <a:off x="6025925" y="-50118"/>
            <a:ext cx="6172198" cy="6857999"/>
          </a:xfrm>
          <a:prstGeom prst="rect">
            <a:avLst/>
          </a:prstGeom>
        </p:spPr>
      </p:pic>
      <p:sp>
        <p:nvSpPr>
          <p:cNvPr id="6" name="文字預留位置 5"/>
          <p:cNvSpPr>
            <a:spLocks noGrp="1"/>
          </p:cNvSpPr>
          <p:nvPr>
            <p:ph type="body" sz="half" idx="2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TW" sz="2400" dirty="0">
                <a:latin typeface="+mn-lt"/>
              </a:rPr>
              <a:t>We are </a:t>
            </a:r>
            <a:r>
              <a:rPr lang="en-US" altLang="zh-TW" sz="2400" b="1" dirty="0">
                <a:latin typeface="+mn-lt"/>
              </a:rPr>
              <a:t>Group1</a:t>
            </a:r>
            <a:r>
              <a:rPr lang="en-US" altLang="zh-TW" sz="2400" dirty="0">
                <a:latin typeface="+mn-lt"/>
              </a:rPr>
              <a:t>. Thank you</a:t>
            </a:r>
            <a:endParaRPr lang="zh-TW" alt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7704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+mj-lt"/>
              </a:rPr>
              <a:t>Agenda</a:t>
            </a:r>
            <a:endParaRPr lang="zh-TW" altLang="en-US" dirty="0">
              <a:latin typeface="+mj-lt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+mn-lt"/>
              </a:rPr>
              <a:t>Goal</a:t>
            </a:r>
            <a:endParaRPr lang="zh-TW" altLang="en-US" dirty="0">
              <a:latin typeface="+mn-lt"/>
            </a:endParaRPr>
          </a:p>
          <a:p>
            <a:pPr rtl="0"/>
            <a:r>
              <a:rPr lang="en-US" altLang="zh-TW" dirty="0">
                <a:latin typeface="+mn-lt"/>
              </a:rPr>
              <a:t>Data</a:t>
            </a:r>
            <a:endParaRPr lang="zh-TW" altLang="en-US" dirty="0">
              <a:latin typeface="+mn-lt"/>
            </a:endParaRPr>
          </a:p>
          <a:p>
            <a:pPr rtl="0"/>
            <a:r>
              <a:rPr lang="en-US" altLang="zh-TW" dirty="0">
                <a:latin typeface="+mn-lt"/>
              </a:rPr>
              <a:t>Modeling</a:t>
            </a:r>
          </a:p>
          <a:p>
            <a:pPr rtl="0"/>
            <a:r>
              <a:rPr lang="en-US" altLang="zh-TW" dirty="0">
                <a:latin typeface="+mn-lt"/>
              </a:rPr>
              <a:t>Performance</a:t>
            </a:r>
          </a:p>
          <a:p>
            <a:pPr rtl="0"/>
            <a:r>
              <a:rPr lang="en-US" altLang="zh-TW" dirty="0">
                <a:latin typeface="+mn-lt"/>
              </a:rPr>
              <a:t>Demo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1760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FEB5E-81EB-4EF7-8ABB-208425209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Goal</a:t>
            </a:r>
            <a:endParaRPr lang="zh-TW" altLang="en-US" dirty="0">
              <a:latin typeface="+mj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D16C2C-2C50-43B4-B48E-C77F2DF60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+mn-lt"/>
              </a:rPr>
              <a:t>透過</a:t>
            </a:r>
            <a:r>
              <a:rPr lang="en-US" altLang="zh-TW" dirty="0">
                <a:latin typeface="+mn-lt"/>
              </a:rPr>
              <a:t>LSTM</a:t>
            </a:r>
            <a:r>
              <a:rPr lang="zh-TW" altLang="en-US" dirty="0">
                <a:latin typeface="+mn-lt"/>
              </a:rPr>
              <a:t>的</a:t>
            </a:r>
            <a:r>
              <a:rPr lang="en-US" altLang="zh-TW" dirty="0">
                <a:latin typeface="+mn-lt"/>
              </a:rPr>
              <a:t>model</a:t>
            </a:r>
            <a:r>
              <a:rPr lang="zh-TW" altLang="en-US" dirty="0">
                <a:latin typeface="+mn-lt"/>
              </a:rPr>
              <a:t>預測</a:t>
            </a:r>
            <a:r>
              <a:rPr lang="en-US" altLang="zh-TW" dirty="0">
                <a:latin typeface="+mn-lt"/>
              </a:rPr>
              <a:t>S&amp;P500</a:t>
            </a:r>
            <a:r>
              <a:rPr lang="zh-TW" altLang="en-US" dirty="0">
                <a:latin typeface="+mn-lt"/>
              </a:rPr>
              <a:t>的指數型基金</a:t>
            </a:r>
            <a:r>
              <a:rPr lang="en-US" altLang="zh-TW" dirty="0">
                <a:latin typeface="+mn-lt"/>
              </a:rPr>
              <a:t>VFINX</a:t>
            </a:r>
            <a:r>
              <a:rPr lang="zh-TW" altLang="en-US" dirty="0">
                <a:latin typeface="+mn-lt"/>
              </a:rPr>
              <a:t>的股價走勢，希望能藉此發展出能穩定獲利的交易策略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E7A8061-D1D2-404E-A412-802D0DEB2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108" y="2780928"/>
            <a:ext cx="5244075" cy="39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8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9471DD-6BAD-4A13-B6CB-C0A445E49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Data</a:t>
            </a:r>
            <a:endParaRPr lang="zh-TW" altLang="en-US" dirty="0">
              <a:latin typeface="+mj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643C1F-9B7D-466C-90F7-0EE0D7B6A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+mn-lt"/>
              </a:rPr>
              <a:t>運用爬蟲從</a:t>
            </a:r>
            <a:r>
              <a:rPr lang="en-US" altLang="zh-TW" dirty="0">
                <a:latin typeface="+mn-lt"/>
              </a:rPr>
              <a:t>yahoo</a:t>
            </a:r>
            <a:r>
              <a:rPr lang="zh-TW" altLang="en-US" dirty="0">
                <a:latin typeface="+mn-lt"/>
              </a:rPr>
              <a:t> </a:t>
            </a:r>
            <a:r>
              <a:rPr lang="en-US" altLang="zh-TW" dirty="0" err="1">
                <a:latin typeface="+mn-lt"/>
              </a:rPr>
              <a:t>finace</a:t>
            </a:r>
            <a:r>
              <a:rPr lang="zh-TW" altLang="en-US" dirty="0">
                <a:latin typeface="+mn-lt"/>
              </a:rPr>
              <a:t>將標普</a:t>
            </a:r>
            <a:r>
              <a:rPr lang="en-US" altLang="zh-TW" dirty="0">
                <a:latin typeface="+mn-lt"/>
              </a:rPr>
              <a:t>500</a:t>
            </a:r>
            <a:r>
              <a:rPr lang="zh-TW" altLang="en-US" dirty="0">
                <a:latin typeface="+mn-lt"/>
              </a:rPr>
              <a:t>指數與其他股價資訊</a:t>
            </a:r>
            <a:r>
              <a:rPr lang="en-US" altLang="zh-TW" b="1" dirty="0">
                <a:latin typeface="+mn-lt"/>
              </a:rPr>
              <a:t>2009-2021</a:t>
            </a:r>
            <a:r>
              <a:rPr lang="zh-TW" altLang="en-US" dirty="0">
                <a:latin typeface="+mn-lt"/>
              </a:rPr>
              <a:t>年資料抓下來</a:t>
            </a:r>
            <a:endParaRPr lang="en-US" altLang="zh-TW" dirty="0">
              <a:latin typeface="+mn-lt"/>
            </a:endParaRPr>
          </a:p>
          <a:p>
            <a:pPr marL="0" indent="0">
              <a:buNone/>
            </a:pPr>
            <a:endParaRPr lang="zh-TW" altLang="en-US" dirty="0">
              <a:latin typeface="+mn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96A9C62-D082-4512-BF72-3BBBF7A8F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533" y="2996952"/>
            <a:ext cx="8958879" cy="234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9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C1A09A-0080-4F8D-9828-ED065AC6B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Data Features</a:t>
            </a:r>
            <a:endParaRPr lang="zh-TW" altLang="en-US" dirty="0">
              <a:latin typeface="+mj-lt"/>
            </a:endParaRPr>
          </a:p>
        </p:txBody>
      </p:sp>
      <p:graphicFrame>
        <p:nvGraphicFramePr>
          <p:cNvPr id="10" name="內容版面配置區 9">
            <a:extLst>
              <a:ext uri="{FF2B5EF4-FFF2-40B4-BE49-F238E27FC236}">
                <a16:creationId xmlns:a16="http://schemas.microsoft.com/office/drawing/2014/main" id="{25C5F11B-0C97-4AAA-BFF6-36EAC79FA9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6769329"/>
              </p:ext>
            </p:extLst>
          </p:nvPr>
        </p:nvGraphicFramePr>
        <p:xfrm>
          <a:off x="1522413" y="1981200"/>
          <a:ext cx="9829800" cy="25958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914900">
                  <a:extLst>
                    <a:ext uri="{9D8B030D-6E8A-4147-A177-3AD203B41FA5}">
                      <a16:colId xmlns:a16="http://schemas.microsoft.com/office/drawing/2014/main" val="1648748878"/>
                    </a:ext>
                  </a:extLst>
                </a:gridCol>
                <a:gridCol w="4914900">
                  <a:extLst>
                    <a:ext uri="{9D8B030D-6E8A-4147-A177-3AD203B41FA5}">
                      <a16:colId xmlns:a16="http://schemas.microsoft.com/office/drawing/2014/main" val="41590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VFINX(</a:t>
                      </a:r>
                      <a:r>
                        <a:rPr lang="en-US" altLang="zh-TW" b="0" dirty="0" err="1"/>
                        <a:t>s&amp;p</a:t>
                      </a:r>
                      <a:r>
                        <a:rPr lang="en-US" altLang="zh-TW" b="0" dirty="0"/>
                        <a:t> 500 ETF)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err="1"/>
                        <a:t>nasdaq</a:t>
                      </a:r>
                      <a:r>
                        <a:rPr lang="en-US" altLang="zh-TW" b="0" dirty="0"/>
                        <a:t>(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那斯達克</a:t>
                      </a:r>
                      <a:r>
                        <a:rPr lang="zh-TW" altLang="en-US" b="0" dirty="0">
                          <a:latin typeface="+mn-lt"/>
                        </a:rPr>
                        <a:t>指數</a:t>
                      </a:r>
                      <a:r>
                        <a:rPr lang="en-US" altLang="zh-TW" b="0" dirty="0"/>
                        <a:t>)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528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Vix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波動率指數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dji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道瓊指數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240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spxVol</a:t>
                      </a:r>
                      <a:r>
                        <a:rPr lang="en-US" altLang="zh-TW" dirty="0"/>
                        <a:t>(SPDR S&amp;P 500 </a:t>
                      </a:r>
                      <a:r>
                        <a:rPr lang="en-US" altLang="zh-TW"/>
                        <a:t>ETF Trust)</a:t>
                      </a:r>
                      <a:endParaRPr lang="en-US" altLang="zh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oil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139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Vbx</a:t>
                      </a:r>
                      <a:r>
                        <a:rPr lang="en-US" altLang="zh-TW" dirty="0"/>
                        <a:t>(</a:t>
                      </a:r>
                      <a:r>
                        <a:rPr lang="en-US" altLang="zh-TW" dirty="0" err="1"/>
                        <a:t>Voltabox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apple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947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Spx</a:t>
                      </a:r>
                      <a:r>
                        <a:rPr lang="en-US" altLang="zh-TW" dirty="0"/>
                        <a:t>(</a:t>
                      </a:r>
                      <a:r>
                        <a:rPr lang="en-US" altLang="zh-TW" dirty="0" err="1"/>
                        <a:t>s&amp;p</a:t>
                      </a:r>
                      <a:r>
                        <a:rPr lang="en-US" altLang="zh-TW" dirty="0"/>
                        <a:t> 500)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msft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04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Usdx</a:t>
                      </a:r>
                      <a:r>
                        <a:rPr lang="en-US" altLang="zh-TW" dirty="0"/>
                        <a:t>(US dollar)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google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404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Tnx</a:t>
                      </a:r>
                      <a:r>
                        <a:rPr lang="en-US" altLang="zh-TW" dirty="0"/>
                        <a:t>(Treasury Yield 10 Years)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amazon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362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102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+mj-lt"/>
              </a:rPr>
              <a:t>Methods</a:t>
            </a:r>
            <a:endParaRPr lang="zh-TW" altLang="en-US" dirty="0">
              <a:latin typeface="+mj-lt"/>
              <a:ea typeface="細明體" panose="02020509000000000000" pitchFamily="49" charset="-120"/>
            </a:endParaRPr>
          </a:p>
        </p:txBody>
      </p:sp>
      <p:sp>
        <p:nvSpPr>
          <p:cNvPr id="7" name="文字預留位置 6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zh-TW" sz="3200" dirty="0">
                <a:latin typeface="+mj-lt"/>
              </a:rPr>
              <a:t>model</a:t>
            </a:r>
            <a:endParaRPr lang="zh-TW" altLang="en-US" sz="3200" dirty="0">
              <a:latin typeface="+mj-lt"/>
            </a:endParaRPr>
          </a:p>
        </p:txBody>
      </p:sp>
      <p:sp>
        <p:nvSpPr>
          <p:cNvPr id="8" name="內容預留位置 7"/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+mn-lt"/>
              </a:rPr>
              <a:t>LSTM</a:t>
            </a:r>
          </a:p>
          <a:p>
            <a:pPr rtl="0"/>
            <a:endParaRPr lang="zh-TW" altLang="en-US" dirty="0">
              <a:latin typeface="+mn-lt"/>
            </a:endParaRPr>
          </a:p>
        </p:txBody>
      </p:sp>
      <p:sp>
        <p:nvSpPr>
          <p:cNvPr id="9" name="文字預留位置 8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en-US" altLang="zh-TW" sz="3200" dirty="0">
                <a:latin typeface="+mj-lt"/>
              </a:rPr>
              <a:t>Null model</a:t>
            </a:r>
            <a:endParaRPr lang="zh-TW" altLang="en-US" sz="3200" dirty="0">
              <a:latin typeface="+mj-lt"/>
            </a:endParaRPr>
          </a:p>
        </p:txBody>
      </p:sp>
      <p:sp>
        <p:nvSpPr>
          <p:cNvPr id="10" name="內容預留位置 9"/>
          <p:cNvSpPr>
            <a:spLocks noGrp="1"/>
          </p:cNvSpPr>
          <p:nvPr>
            <p:ph sz="quarter" idx="4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+mn-lt"/>
              </a:rPr>
              <a:t>Random Forest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718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>
              <a:lnSpc>
                <a:spcPct val="100000"/>
              </a:lnSpc>
            </a:pPr>
            <a:r>
              <a:rPr lang="en-US" altLang="zh-TW" dirty="0">
                <a:latin typeface="+mj-lt"/>
                <a:ea typeface="細明體" panose="02020509000000000000" pitchFamily="49" charset="-120"/>
              </a:rPr>
              <a:t>Performance</a:t>
            </a:r>
            <a:endParaRPr lang="zh-TW" altLang="en-US" dirty="0">
              <a:latin typeface="+mj-lt"/>
              <a:ea typeface="細明體" panose="02020509000000000000" pitchFamily="49" charset="-120"/>
            </a:endParaRP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5E39681-F959-456E-9151-14808875B6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3" y="800100"/>
            <a:ext cx="5257800" cy="5257800"/>
          </a:xfrm>
        </p:spPr>
      </p:pic>
      <p:sp>
        <p:nvSpPr>
          <p:cNvPr id="6" name="文字預留位置 5"/>
          <p:cNvSpPr>
            <a:spLocks noGrp="1"/>
          </p:cNvSpPr>
          <p:nvPr>
            <p:ph type="body" sz="half" idx="2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TW" sz="2800" dirty="0">
                <a:latin typeface="+mj-lt"/>
              </a:rPr>
              <a:t>Null model</a:t>
            </a:r>
            <a:endParaRPr lang="zh-TW" alt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154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預留位置 6"/>
          <p:cNvSpPr>
            <a:spLocks noGrp="1"/>
          </p:cNvSpPr>
          <p:nvPr>
            <p:ph type="body" idx="1"/>
          </p:nvPr>
        </p:nvSpPr>
        <p:spPr>
          <a:xfrm>
            <a:off x="1629916" y="980728"/>
            <a:ext cx="4800600" cy="838200"/>
          </a:xfrm>
        </p:spPr>
        <p:txBody>
          <a:bodyPr rtlCol="0"/>
          <a:lstStyle/>
          <a:p>
            <a:pPr rtl="0"/>
            <a:r>
              <a:rPr lang="en-US" altLang="zh-TW" sz="3200" dirty="0">
                <a:latin typeface="+mj-lt"/>
              </a:rPr>
              <a:t>LSTM</a:t>
            </a:r>
            <a:endParaRPr lang="zh-TW" altLang="en-US" sz="3200" dirty="0">
              <a:latin typeface="+mj-lt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243473C-C813-491D-B723-B9CC39B849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15" y="2063635"/>
            <a:ext cx="4680000" cy="4680000"/>
          </a:xfrm>
        </p:spPr>
      </p:pic>
      <p:sp>
        <p:nvSpPr>
          <p:cNvPr id="9" name="文字預留位置 8"/>
          <p:cNvSpPr>
            <a:spLocks noGrp="1"/>
          </p:cNvSpPr>
          <p:nvPr>
            <p:ph type="body" sz="quarter" idx="3"/>
          </p:nvPr>
        </p:nvSpPr>
        <p:spPr>
          <a:xfrm>
            <a:off x="6555113" y="836712"/>
            <a:ext cx="4800600" cy="838200"/>
          </a:xfrm>
        </p:spPr>
        <p:txBody>
          <a:bodyPr rtlCol="0"/>
          <a:lstStyle/>
          <a:p>
            <a:pPr rtl="0"/>
            <a:r>
              <a:rPr lang="en-US" altLang="zh-TW" sz="3200" dirty="0" err="1">
                <a:latin typeface="+mj-lt"/>
              </a:rPr>
              <a:t>RamdomForest</a:t>
            </a:r>
            <a:endParaRPr lang="zh-TW" altLang="en-US" sz="3200" dirty="0">
              <a:latin typeface="+mj-lt"/>
            </a:endParaRPr>
          </a:p>
        </p:txBody>
      </p:sp>
      <p:pic>
        <p:nvPicPr>
          <p:cNvPr id="13" name="內容版面配置區 3">
            <a:extLst>
              <a:ext uri="{FF2B5EF4-FFF2-40B4-BE49-F238E27FC236}">
                <a16:creationId xmlns:a16="http://schemas.microsoft.com/office/drawing/2014/main" id="{CFE1C695-E258-443C-84D6-2983123C1A64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467" y="2063636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8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預留位置 6"/>
          <p:cNvSpPr>
            <a:spLocks noGrp="1"/>
          </p:cNvSpPr>
          <p:nvPr>
            <p:ph type="body" idx="1"/>
          </p:nvPr>
        </p:nvSpPr>
        <p:spPr>
          <a:xfrm>
            <a:off x="1629916" y="980728"/>
            <a:ext cx="4800600" cy="838200"/>
          </a:xfrm>
        </p:spPr>
        <p:txBody>
          <a:bodyPr rtlCol="0"/>
          <a:lstStyle/>
          <a:p>
            <a:pPr rtl="0"/>
            <a:r>
              <a:rPr lang="en-US" altLang="zh-TW" sz="3200" dirty="0">
                <a:latin typeface="+mj-lt"/>
              </a:rPr>
              <a:t>LSTM</a:t>
            </a:r>
            <a:endParaRPr lang="zh-TW" altLang="en-US" sz="3200" dirty="0">
              <a:latin typeface="+mj-lt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243473C-C813-491D-B723-B9CC39B849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15" y="2063635"/>
            <a:ext cx="4680000" cy="4680000"/>
          </a:xfrm>
        </p:spPr>
      </p:pic>
      <p:sp>
        <p:nvSpPr>
          <p:cNvPr id="9" name="文字預留位置 8"/>
          <p:cNvSpPr>
            <a:spLocks noGrp="1"/>
          </p:cNvSpPr>
          <p:nvPr>
            <p:ph type="body" sz="quarter" idx="3"/>
          </p:nvPr>
        </p:nvSpPr>
        <p:spPr>
          <a:xfrm>
            <a:off x="6555113" y="836712"/>
            <a:ext cx="4800600" cy="838200"/>
          </a:xfrm>
        </p:spPr>
        <p:txBody>
          <a:bodyPr rtlCol="0"/>
          <a:lstStyle/>
          <a:p>
            <a:pPr lvl="0">
              <a:buClr>
                <a:srgbClr val="303030">
                  <a:lumMod val="90000"/>
                  <a:lumOff val="10000"/>
                </a:srgbClr>
              </a:buClr>
            </a:pPr>
            <a:r>
              <a:rPr lang="en-US" altLang="zh-TW" sz="3200" dirty="0" err="1">
                <a:solidFill>
                  <a:srgbClr val="000000"/>
                </a:solidFill>
                <a:latin typeface="Cambria"/>
              </a:rPr>
              <a:t>RamdomForest</a:t>
            </a:r>
            <a:endParaRPr lang="zh-TW" altLang="en-US" sz="3200" dirty="0">
              <a:solidFill>
                <a:srgbClr val="000000"/>
              </a:solidFill>
              <a:latin typeface="Cambria"/>
            </a:endParaRPr>
          </a:p>
        </p:txBody>
      </p:sp>
      <p:pic>
        <p:nvPicPr>
          <p:cNvPr id="13" name="內容版面配置區 3">
            <a:extLst>
              <a:ext uri="{FF2B5EF4-FFF2-40B4-BE49-F238E27FC236}">
                <a16:creationId xmlns:a16="http://schemas.microsoft.com/office/drawing/2014/main" id="{CFE1C695-E258-443C-84D6-2983123C1A64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467" y="2063636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26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ESENTER_VERSION" val="6"/>
  <p:tag name="ARTICULATE_PROJECT_OPEN" val="0"/>
</p:tagLst>
</file>

<file path=ppt/theme/theme1.xml><?xml version="1.0" encoding="utf-8"?>
<a:theme xmlns:a="http://schemas.openxmlformats.org/drawingml/2006/main" name="貨幣符號 16x9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312_TF02895262.potx" id="{8FEDAAF5-E246-4C0A-96A5-829CF5439FB9}" vid="{F1361A71-B2A2-4726-AF14-ADA2E0698933}"/>
    </a:ext>
  </a:extLst>
</a:theme>
</file>

<file path=ppt/theme/theme2.xml><?xml version="1.0" encoding="utf-8"?>
<a:theme xmlns:a="http://schemas.openxmlformats.org/drawingml/2006/main" name="Office 佈景主題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貨幣符號簡報 (寬螢幕)</Template>
  <TotalTime>1277</TotalTime>
  <Words>167</Words>
  <Application>Microsoft Office PowerPoint</Application>
  <PresentationFormat>自訂</PresentationFormat>
  <Paragraphs>45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9" baseType="lpstr">
      <vt:lpstr>細明體</vt:lpstr>
      <vt:lpstr>新細明體</vt:lpstr>
      <vt:lpstr>Arial</vt:lpstr>
      <vt:lpstr>Cambria</vt:lpstr>
      <vt:lpstr>貨幣符號 16x9</vt:lpstr>
      <vt:lpstr>Final Project- S &amp;P 500 Prediction-Group1</vt:lpstr>
      <vt:lpstr>Agenda</vt:lpstr>
      <vt:lpstr>Goal</vt:lpstr>
      <vt:lpstr>Data</vt:lpstr>
      <vt:lpstr>Data Features</vt:lpstr>
      <vt:lpstr>Methods</vt:lpstr>
      <vt:lpstr>Performance</vt:lpstr>
      <vt:lpstr>PowerPoint 簡報</vt:lpstr>
      <vt:lpstr>PowerPoint 簡報</vt:lpstr>
      <vt:lpstr>PowerPoint 簡報</vt:lpstr>
      <vt:lpstr>RMSE/RSE/Rsquare</vt:lpstr>
      <vt:lpstr>Demo</vt:lpstr>
      <vt:lpstr>新增投影片標題 - 1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Project-S &amp;P   500Group4</dc:title>
  <dc:creator>梁永強</dc:creator>
  <cp:lastModifiedBy>梁永強</cp:lastModifiedBy>
  <cp:revision>26</cp:revision>
  <dcterms:created xsi:type="dcterms:W3CDTF">2021-01-10T07:24:32Z</dcterms:created>
  <dcterms:modified xsi:type="dcterms:W3CDTF">2021-01-11T04:43:09Z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